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4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6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7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8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9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0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5" r:id="rId3"/>
    <p:sldMasterId id="2147483700" r:id="rId4"/>
    <p:sldMasterId id="2147483715" r:id="rId5"/>
    <p:sldMasterId id="2147483730" r:id="rId6"/>
    <p:sldMasterId id="2147483745" r:id="rId7"/>
    <p:sldMasterId id="2147483760" r:id="rId8"/>
    <p:sldMasterId id="2147483775" r:id="rId9"/>
    <p:sldMasterId id="2147483790" r:id="rId10"/>
    <p:sldMasterId id="2147483805" r:id="rId11"/>
    <p:sldMasterId id="2147483820" r:id="rId12"/>
    <p:sldMasterId id="2147483835" r:id="rId13"/>
    <p:sldMasterId id="2147483850" r:id="rId14"/>
    <p:sldMasterId id="2147483865" r:id="rId15"/>
    <p:sldMasterId id="2147483880" r:id="rId16"/>
    <p:sldMasterId id="2147483895" r:id="rId17"/>
    <p:sldMasterId id="2147483910" r:id="rId18"/>
    <p:sldMasterId id="2147483925" r:id="rId19"/>
    <p:sldMasterId id="2147483940" r:id="rId20"/>
    <p:sldMasterId id="2147483955" r:id="rId2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362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768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54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99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596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4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1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755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95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145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53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87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870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17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5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72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286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252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30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40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394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921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94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51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331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555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959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76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21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526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233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4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34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3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04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8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28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55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582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733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56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86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64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882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70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886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65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550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470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364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51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0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70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356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99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114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43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03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717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33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000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15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737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44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306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87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595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14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88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139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30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39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57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525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22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51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217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367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667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558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08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018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202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90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048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284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01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10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116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85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2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193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064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797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316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80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845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635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572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60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05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1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321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056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15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5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703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4040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573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0237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21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924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42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68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210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61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0599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87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141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361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902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48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3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825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39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2109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415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56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782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32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902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1912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0168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5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29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73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791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930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132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2455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49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3899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1812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3994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6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223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537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28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3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8723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370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050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06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830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9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5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94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081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241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001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5297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605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64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03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92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0626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4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111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703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15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6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2012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748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4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64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5304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262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27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209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357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832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8064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4480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215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70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3247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98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13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66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4260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25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325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9804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461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33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3492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2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58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75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8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3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5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3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4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5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47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5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35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50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39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01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0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1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5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5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3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95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69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31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0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5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35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8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818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8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40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949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77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6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13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47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5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3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44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29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67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2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41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4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58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68B703-A849-4C99-9AB8-60F04F142BEF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2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12D47FC3-F2EF-42B6-9480-880FCD51BE1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38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0AAECD47-735A-46E8-A251-E955ECBBD42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70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C04-3E46-4306-A7D9-B52C18B6C1F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1E01-07AB-46F6-B139-99A4D1B364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7145-A271-48F4-A414-F9E743C13E8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19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4F2B-0A97-4327-9B2E-3601857E599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1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2AF9-F7A5-48DC-B21E-411445060D5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6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840-BEE8-422A-B905-4550B16AE35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94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FCA2-A4F9-4619-AA34-B927B0AFB95B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4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A87-7A95-48E9-8F94-FADA8D6161B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9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BE57-9363-4A66-AC47-CA62A858CF28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39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BFB4-B569-4C78-AF5F-D328497C7E0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298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F971F588-85B6-4545-B926-7161983A7269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8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1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5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8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7FA87-B0F9-45FC-92E9-D70E0A8BD9A4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4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Turning Points of the War: Western Front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/>
              <a:t>Operation Torch (1943)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Allied victory in North Africa and invasion of Italy.</a:t>
            </a:r>
          </a:p>
          <a:p>
            <a:pPr>
              <a:lnSpc>
                <a:spcPct val="9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D-Day: Operation Overlord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The Allied needed to establish a second front.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General Dwight Eisenhower launched an invasion of Normandy on </a:t>
            </a:r>
            <a:r>
              <a:rPr lang="en-US" altLang="en-US" sz="2400" b="1">
                <a:cs typeface="Times New Roman" panose="02020603050405020304" pitchFamily="18" charset="0"/>
              </a:rPr>
              <a:t>June 6, 1944</a:t>
            </a:r>
            <a:r>
              <a:rPr lang="en-US" altLang="en-US" sz="240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An invasion fleet of some 4,000 ships and 150,000 men (57,000 U.S.)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Invasion successful. 5,000 killed and wounded Allied troops.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It allowed them to gain a foothold on the continent from which they could push Germany back. 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6425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2819400" cy="1527175"/>
          </a:xfrm>
        </p:spPr>
        <p:txBody>
          <a:bodyPr/>
          <a:lstStyle/>
          <a:p>
            <a:r>
              <a:rPr lang="en-US" altLang="en-US"/>
              <a:t>Race to Berlin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667000"/>
            <a:ext cx="8415338" cy="388143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D-Day was the turning point of the western front. Stalingrad was the turning point of the eastern front.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The British, U.S., and Free French armies began to press into western Germany as the Soviets invaded eastern Germany.</a:t>
            </a:r>
          </a:p>
          <a:p>
            <a:r>
              <a:rPr lang="en-US" altLang="en-US"/>
              <a:t>Both sides raced to Berlin.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40386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1" y="190501"/>
            <a:ext cx="4125913" cy="1527175"/>
          </a:xfrm>
        </p:spPr>
        <p:txBody>
          <a:bodyPr/>
          <a:lstStyle/>
          <a:p>
            <a:r>
              <a:rPr lang="en-US" altLang="en-US"/>
              <a:t>Victory in Europe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5334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>
                <a:cs typeface="Times New Roman" panose="02020603050405020304" pitchFamily="18" charset="0"/>
              </a:rPr>
              <a:t>Mussolini was captured and killed by Italian partisans and Hitler committed suicide in April 1945, as the Russian troops took Berlin. </a:t>
            </a:r>
          </a:p>
          <a:p>
            <a:pPr>
              <a:lnSpc>
                <a:spcPct val="9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Germany surrendered unconditionally on May 7, 1945 (V-E Day). 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cs typeface="Times New Roman" panose="02020603050405020304" pitchFamily="18" charset="0"/>
              </a:rPr>
              <a:t>Fighting in the Pacific would continue until August.</a:t>
            </a:r>
            <a:endParaRPr lang="en-US" altLang="en-US" sz="2600"/>
          </a:p>
        </p:txBody>
      </p:sp>
      <p:pic>
        <p:nvPicPr>
          <p:cNvPr id="15364" name="Picture 4"/>
          <p:cNvPicPr>
            <a:picLocks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0"/>
            <a:ext cx="3581400" cy="685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1" y="190501"/>
            <a:ext cx="3262313" cy="1527175"/>
          </a:xfrm>
        </p:spPr>
        <p:txBody>
          <a:bodyPr/>
          <a:lstStyle/>
          <a:p>
            <a:r>
              <a:rPr lang="en-US" altLang="en-US"/>
              <a:t>Atom Diplomacy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743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FDR had funded the top-secret Manhattan Project to develop an atomic bomb</a:t>
            </a:r>
          </a:p>
          <a:p>
            <a:pPr>
              <a:lnSpc>
                <a:spcPct val="90000"/>
              </a:lnSpc>
            </a:pPr>
            <a:r>
              <a:rPr lang="en-US" altLang="en-US"/>
              <a:t>Dr. Robert Oppenheimer successfully tested in the summer of 1945.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FDR had died on April 12, 1945, and the decision was left to Harry Truman.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 amphibious invasion could cost over 350,000 Allied casualties.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4" y="0"/>
            <a:ext cx="4002087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6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5791200" cy="1295400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Turning Points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of the War: The Pacific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934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August 6, 1945 – Enola Gay drops bomb on Hiroshima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140,000 dead; tens of thousands injured; radiation sickness; 80% of buildings destroyed</a:t>
            </a:r>
          </a:p>
          <a:p>
            <a:pPr>
              <a:lnSpc>
                <a:spcPct val="9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August 9, 1945 – Nagasaki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70,000 dead; 60,000 injured </a:t>
            </a:r>
          </a:p>
          <a:p>
            <a:pPr>
              <a:lnSpc>
                <a:spcPct val="9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Emperor Hirohito surrenders on Aug. 14, 1945. (V-J Day)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Formal surrender signed on September 2 onboard the battleship Missouri in Tokyo Bay</a:t>
            </a:r>
            <a:endParaRPr lang="en-US" altLang="en-US" sz="240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6" y="0"/>
            <a:ext cx="19843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73626"/>
            <a:ext cx="20574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4" y="2819400"/>
            <a:ext cx="20970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5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of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 dirty="0"/>
              <a:t>Germany</a:t>
            </a:r>
            <a:r>
              <a:rPr lang="en-US" altLang="en-US" sz="2600" dirty="0"/>
              <a:t>- 3 million combat deaths (3/4ths on the eastern front)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Japan</a:t>
            </a:r>
            <a:r>
              <a:rPr lang="en-US" altLang="en-US" sz="2600" dirty="0"/>
              <a:t> – over 1.5 combat deaths; 900,000 civilians dead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Soviet Union</a:t>
            </a:r>
            <a:r>
              <a:rPr lang="en-US" altLang="en-US" sz="2600" dirty="0"/>
              <a:t> - 13 million combat deaths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U.S.</a:t>
            </a:r>
            <a:r>
              <a:rPr lang="en-US" altLang="en-US" sz="2600" dirty="0"/>
              <a:t> – 300,000 combat deaths, over 100,000 other deaths 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When you include all combat and civilian deaths, World War II becomes the most destructive war in history with estimates as high as 60 million, including 25 million Russians.</a:t>
            </a:r>
          </a:p>
        </p:txBody>
      </p:sp>
    </p:spTree>
    <p:extLst>
      <p:ext uri="{BB962C8B-B14F-4D97-AF65-F5344CB8AC3E}">
        <p14:creationId xmlns:p14="http://schemas.microsoft.com/office/powerpoint/2010/main" val="171734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Postwar Efforts at Peace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The United Nations – There was some hope when, in 1945, the United Nations was created; an organization to promote international stability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A </a:t>
            </a:r>
            <a:r>
              <a:rPr lang="en-US" altLang="en-US" sz="2600" b="1" dirty="0">
                <a:cs typeface="Times New Roman" panose="02020603050405020304" pitchFamily="18" charset="0"/>
              </a:rPr>
              <a:t>General Assembly</a:t>
            </a:r>
            <a:r>
              <a:rPr lang="en-US" altLang="en-US" sz="2600" dirty="0">
                <a:cs typeface="Times New Roman" panose="02020603050405020304" pitchFamily="18" charset="0"/>
              </a:rPr>
              <a:t> where representatives from all countries could debate international issues.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The </a:t>
            </a:r>
            <a:r>
              <a:rPr lang="en-US" altLang="en-US" sz="2600" b="1" dirty="0">
                <a:cs typeface="Times New Roman" panose="02020603050405020304" pitchFamily="18" charset="0"/>
              </a:rPr>
              <a:t>Security Council</a:t>
            </a:r>
            <a:r>
              <a:rPr lang="en-US" altLang="en-US" sz="2600" dirty="0">
                <a:cs typeface="Times New Roman" panose="02020603050405020304" pitchFamily="18" charset="0"/>
              </a:rPr>
              <a:t> had 5 permanent members – U.S., Soviet Union, Britain, France, and China could veto any question of substance. There were also 6 elected members.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Key: the U.S. joined in contrast to League of Nations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06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91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Postwar Reality: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 sz="3800"/>
              <a:t>Soviet Control of Eastern Europe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Europe was politically cut in half; Soviet troops had overrun eastern Europe and penetrated into the heart of Germany.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During 1944-1945, Stalin starts shaping the post-war world by occupying SE Europe with Soviet troops that should have been on the Polish front pushing toward Berlin.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Roosevelt did not have postwar aims because he still had to fight Japan; Stalin did have postwar aims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2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Grand Alliance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441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The Big Three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Great Britain (Winston Churchill)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The U.S. (FDR)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The Soviet Union</a:t>
            </a:r>
            <a:r>
              <a:rPr lang="en-US" altLang="en-US"/>
              <a:t> (Joseph Stalin)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Strategies for War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Defeat Germany first</a:t>
            </a:r>
          </a:p>
        </p:txBody>
      </p:sp>
      <p:pic>
        <p:nvPicPr>
          <p:cNvPr id="3072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4724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11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6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3475038" cy="1527175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Postwar Reality</a:t>
            </a:r>
            <a:r>
              <a:rPr lang="en-US" alt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>
                <a:cs typeface="Times New Roman" panose="02020603050405020304" pitchFamily="18" charset="0"/>
              </a:rPr>
              <a:t>Consequences of World War II</a:t>
            </a:r>
            <a:r>
              <a:rPr lang="en-US" altLang="en-US" sz="320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cs typeface="Times New Roman" panose="02020603050405020304" pitchFamily="18" charset="0"/>
              </a:rPr>
              <a:t>Soviet Union with agenda</a:t>
            </a:r>
            <a:r>
              <a:rPr lang="en-US" altLang="en-US" sz="320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cs typeface="Times New Roman" panose="02020603050405020304" pitchFamily="18" charset="0"/>
              </a:rPr>
              <a:t>Unlike the isolation after WWI, the U.S. was engaged in world affairs</a:t>
            </a:r>
            <a:r>
              <a:rPr lang="en-US" altLang="en-US" sz="320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The triumph of Communists in China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Decolonization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3200"/>
              <a:t>The independence of nations from European (U.S. &amp; Japan) colonial powers.</a:t>
            </a:r>
          </a:p>
        </p:txBody>
      </p:sp>
    </p:spTree>
    <p:extLst>
      <p:ext uri="{BB962C8B-B14F-4D97-AF65-F5344CB8AC3E}">
        <p14:creationId xmlns:p14="http://schemas.microsoft.com/office/powerpoint/2010/main" val="1764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Gloomy Prospects for the Allied Powers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610600" cy="48006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By the end of 1942, the Allies faced defeat.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The chain of spectacular victories disguised fatal weaknesses within the Axis alliance: </a:t>
            </a:r>
          </a:p>
          <a:p>
            <a:pPr lvl="2"/>
            <a:r>
              <a:rPr lang="en-US" altLang="en-US" sz="2800">
                <a:cs typeface="Times New Roman" panose="02020603050405020304" pitchFamily="18" charset="0"/>
              </a:rPr>
              <a:t>Japan and Germany fought separate wars, each on two fronts. They never coordinated strategies.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The early defeats also obscured the Allies’ strengths: </a:t>
            </a:r>
          </a:p>
          <a:p>
            <a:pPr lvl="2"/>
            <a:r>
              <a:rPr lang="en-US" altLang="en-US" sz="2800">
                <a:cs typeface="Times New Roman" panose="02020603050405020304" pitchFamily="18" charset="0"/>
              </a:rPr>
              <a:t>The manpower of the Soviet Union and the productive capacity of the United States.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Invasion of the Soviet Union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It was then that Hitler made his pivotal mistake. He invaded the Soviet Union.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The obliteration of Bolshevism was a key element of Hitler’s ideology; however, it was a gigantic military mistake.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cs typeface="Times New Roman" panose="02020603050405020304" pitchFamily="18" charset="0"/>
              </a:rPr>
              <a:t>On June 22, 1941, Hitler launched </a:t>
            </a:r>
            <a:r>
              <a:rPr lang="en-US" altLang="en-US" sz="2600" b="1">
                <a:cs typeface="Times New Roman" panose="02020603050405020304" pitchFamily="18" charset="0"/>
              </a:rPr>
              <a:t>Operation Barbarossa</a:t>
            </a:r>
            <a:r>
              <a:rPr lang="en-US" altLang="en-US" sz="2600">
                <a:cs typeface="Times New Roman" panose="02020603050405020304" pitchFamily="18" charset="0"/>
              </a:rPr>
              <a:t>, consisting of an attack army of 4 million men spread out along a 2,000-mile front in three massive offensives. 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cs typeface="Times New Roman" panose="02020603050405020304" pitchFamily="18" charset="0"/>
              </a:rPr>
              <a:t>The German army quickly advanced, but at a terrifying cost. </a:t>
            </a:r>
            <a:r>
              <a:rPr lang="en-US" altLang="en-US" sz="2600" b="1">
                <a:cs typeface="Times New Roman" panose="02020603050405020304" pitchFamily="18" charset="0"/>
              </a:rPr>
              <a:t>For the next three years, 90 percent of German deaths would happen on the eastern front. </a:t>
            </a:r>
            <a:endParaRPr lang="en-US" altLang="en-US" sz="2600" b="1"/>
          </a:p>
        </p:txBody>
      </p:sp>
    </p:spTree>
    <p:extLst>
      <p:ext uri="{BB962C8B-B14F-4D97-AF65-F5344CB8AC3E}">
        <p14:creationId xmlns:p14="http://schemas.microsoft.com/office/powerpoint/2010/main" val="92944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Pacific Theater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Within 6 months of Pearl Harbor, Japan had a new empire.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Greater East Asia Co-prosperity Sphere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Japanese racial purity and supremacy</a:t>
            </a:r>
          </a:p>
          <a:p>
            <a:pPr lvl="3">
              <a:lnSpc>
                <a:spcPct val="90000"/>
              </a:lnSpc>
            </a:pPr>
            <a:r>
              <a:rPr lang="en-US" altLang="en-US" sz="2400"/>
              <a:t>Treated Chinese and Koreans with brutality. </a:t>
            </a:r>
          </a:p>
          <a:p>
            <a:pPr lvl="2">
              <a:lnSpc>
                <a:spcPct val="90000"/>
              </a:lnSpc>
            </a:pPr>
            <a:r>
              <a:rPr lang="en-US" altLang="en-US" b="1"/>
              <a:t>“Rape of Nanjing”-</a:t>
            </a:r>
            <a:r>
              <a:rPr lang="en-US" altLang="en-US"/>
              <a:t> Japanese slaughtered at least 100,000 civilians and raped thousands of women in the Chinese capital between Dec. 1937 and Feb. 1938.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Could have consolidated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“victory disease”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After Pearl Harbor, American military leaders focused on halting the Japanese advance and mobilizing the whole nation for war.</a:t>
            </a:r>
          </a:p>
        </p:txBody>
      </p:sp>
    </p:spTree>
    <p:extLst>
      <p:ext uri="{BB962C8B-B14F-4D97-AF65-F5344CB8AC3E}">
        <p14:creationId xmlns:p14="http://schemas.microsoft.com/office/powerpoint/2010/main" val="413329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352800" y="2971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7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295400"/>
          </a:xfrm>
        </p:spPr>
        <p:txBody>
          <a:bodyPr/>
          <a:lstStyle/>
          <a:p>
            <a:r>
              <a:rPr lang="en-US" altLang="en-US" sz="3800"/>
              <a:t>The Pacific Theater: </a:t>
            </a:r>
            <a:br>
              <a:rPr lang="en-US" altLang="en-US" sz="3800"/>
            </a:br>
            <a:r>
              <a:rPr lang="en-US" altLang="en-US" sz="3800"/>
              <a:t>Early Battles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915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American Forces halted the Japanese advances in two decisive naval battles.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Coral Sea (May 1942)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U.S. stopped a fleet convoying Japanese troops to New Guinea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Japanese designs on Australia ended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Midway (June 1942)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Japanese Admiral Yamamoto hoped to capture Midway Island as a base to attack Pearl Harbor again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U.S. Admiral Chester Nimitz caught the Japanese by surprise and sank 3 of the 4 aircraft carriers, 332 planes, and 3500 men.</a:t>
            </a:r>
          </a:p>
          <a:p>
            <a:pPr lvl="3">
              <a:lnSpc>
                <a:spcPct val="90000"/>
              </a:lnSpc>
            </a:pPr>
            <a:r>
              <a:rPr lang="en-US" altLang="en-US" sz="2400"/>
              <a:t>American cryptanalysts </a:t>
            </a:r>
          </a:p>
        </p:txBody>
      </p:sp>
    </p:spTree>
    <p:extLst>
      <p:ext uri="{BB962C8B-B14F-4D97-AF65-F5344CB8AC3E}">
        <p14:creationId xmlns:p14="http://schemas.microsoft.com/office/powerpoint/2010/main" val="120123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Importance of Midway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7696200" cy="4495800"/>
          </a:xfrm>
        </p:spPr>
        <p:txBody>
          <a:bodyPr/>
          <a:lstStyle/>
          <a:p>
            <a:r>
              <a:rPr lang="en-US" altLang="en-US"/>
              <a:t>The Japanese defeat at Midway was the turning point in the Pacific.</a:t>
            </a:r>
          </a:p>
          <a:p>
            <a:pPr lvl="1"/>
            <a:r>
              <a:rPr lang="en-US" altLang="en-US"/>
              <a:t>Japanese advances stopped.</a:t>
            </a:r>
          </a:p>
          <a:p>
            <a:pPr lvl="1"/>
            <a:r>
              <a:rPr lang="en-US" altLang="en-US"/>
              <a:t>U.S. assumes initiative.</a:t>
            </a:r>
          </a:p>
          <a:p>
            <a:pPr lvl="1"/>
            <a:r>
              <a:rPr lang="en-US" altLang="en-US"/>
              <a:t>Japanese have shortage of able pilots.</a:t>
            </a:r>
          </a:p>
          <a:p>
            <a:r>
              <a:rPr lang="en-US" altLang="en-US"/>
              <a:t>Censorship and Propaganda</a:t>
            </a:r>
          </a:p>
          <a:p>
            <a:pPr lvl="1"/>
            <a:r>
              <a:rPr lang="en-US" altLang="en-US"/>
              <a:t>News of the defeat was kept from the Japanese public.</a:t>
            </a:r>
          </a:p>
        </p:txBody>
      </p:sp>
    </p:spTree>
    <p:extLst>
      <p:ext uri="{BB962C8B-B14F-4D97-AF65-F5344CB8AC3E}">
        <p14:creationId xmlns:p14="http://schemas.microsoft.com/office/powerpoint/2010/main" val="63198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Turning Points of the War: The Battle of Stalingrad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905000"/>
            <a:ext cx="8386763" cy="46482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The Battle of Stalingrad was the turning point of the war. The German Army (Wehrmacht) had already lost 2 million men on the eastern front. 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>In 1942-43, a German army of over 300,000 was defeated and captured at the Battle of Stalingrad. 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>The Germans then lost the battle of Kursk and began a long retreat. 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>The Red Army crossed into Poland in January 1944.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4408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0.xml><?xml version="1.0" encoding="utf-8"?>
<a:theme xmlns:a="http://schemas.openxmlformats.org/drawingml/2006/main" name="8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1105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Arial</vt:lpstr>
      <vt:lpstr>Garamond</vt:lpstr>
      <vt:lpstr>Times New Roman</vt:lpstr>
      <vt:lpstr>Wingdings</vt:lpstr>
      <vt:lpstr>Organic</vt:lpstr>
      <vt:lpstr>Echo</vt:lpstr>
      <vt:lpstr>1_Echo</vt:lpstr>
      <vt:lpstr>2_Echo</vt:lpstr>
      <vt:lpstr>3_Echo</vt:lpstr>
      <vt:lpstr>4_Echo</vt:lpstr>
      <vt:lpstr>5_Echo</vt:lpstr>
      <vt:lpstr>6_Echo</vt:lpstr>
      <vt:lpstr>7_Echo</vt:lpstr>
      <vt:lpstr>8_Echo</vt:lpstr>
      <vt:lpstr>9_Echo</vt:lpstr>
      <vt:lpstr>10_Echo</vt:lpstr>
      <vt:lpstr>11_Echo</vt:lpstr>
      <vt:lpstr>12_Echo</vt:lpstr>
      <vt:lpstr>13_Echo</vt:lpstr>
      <vt:lpstr>14_Echo</vt:lpstr>
      <vt:lpstr>15_Echo</vt:lpstr>
      <vt:lpstr>16_Echo</vt:lpstr>
      <vt:lpstr>17_Echo</vt:lpstr>
      <vt:lpstr>18_Echo</vt:lpstr>
      <vt:lpstr>19_Echo</vt:lpstr>
      <vt:lpstr>WWII</vt:lpstr>
      <vt:lpstr>A Grand Alliance</vt:lpstr>
      <vt:lpstr>Gloomy Prospects for the Allied Powers</vt:lpstr>
      <vt:lpstr>Invasion of the Soviet Union</vt:lpstr>
      <vt:lpstr>The Pacific Theater</vt:lpstr>
      <vt:lpstr>PowerPoint Presentation</vt:lpstr>
      <vt:lpstr>The Pacific Theater:  Early Battles</vt:lpstr>
      <vt:lpstr>Importance of Midway</vt:lpstr>
      <vt:lpstr>Turning Points of the War: The Battle of Stalingrad</vt:lpstr>
      <vt:lpstr>PowerPoint Presentation</vt:lpstr>
      <vt:lpstr>Turning Points of the War: Western Front</vt:lpstr>
      <vt:lpstr>Race to Berlin</vt:lpstr>
      <vt:lpstr>Victory in Europe</vt:lpstr>
      <vt:lpstr>Atom Diplomacy</vt:lpstr>
      <vt:lpstr>Turning Points  of the War: The Pacific</vt:lpstr>
      <vt:lpstr>Cost of War</vt:lpstr>
      <vt:lpstr>Postwar Efforts at Peace</vt:lpstr>
      <vt:lpstr>PowerPoint Presentation</vt:lpstr>
      <vt:lpstr>Postwar Reality: Soviet Control of Eastern Europe</vt:lpstr>
      <vt:lpstr>PowerPoint Presentation</vt:lpstr>
      <vt:lpstr>Postwar Reality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Lavonne Carter</dc:creator>
  <cp:lastModifiedBy>Lavonne Carter</cp:lastModifiedBy>
  <cp:revision>2</cp:revision>
  <dcterms:created xsi:type="dcterms:W3CDTF">2017-02-22T14:47:12Z</dcterms:created>
  <dcterms:modified xsi:type="dcterms:W3CDTF">2017-02-22T15:03:46Z</dcterms:modified>
</cp:coreProperties>
</file>