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61" r:id="rId5"/>
    <p:sldId id="263" r:id="rId6"/>
    <p:sldId id="259" r:id="rId7"/>
    <p:sldId id="260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  <a:srgbClr val="0000FF"/>
    <a:srgbClr val="FF9900"/>
    <a:srgbClr val="003300"/>
    <a:srgbClr val="9900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2718" autoAdjust="0"/>
  </p:normalViewPr>
  <p:slideViewPr>
    <p:cSldViewPr>
      <p:cViewPr varScale="1">
        <p:scale>
          <a:sx n="42" d="100"/>
          <a:sy n="42" d="100"/>
        </p:scale>
        <p:origin x="6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6EA4C-FF8A-4083-83A9-DBEE63F4AD55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387D8-B21F-4A5E-B05C-D743BB866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6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87D8-B21F-4A5E-B05C-D743BB86692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3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8AE-7626-4156-B4CF-FC0B99AB2EFB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5CBE-3DE5-4C77-A79E-953CA48A2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3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8AE-7626-4156-B4CF-FC0B99AB2EFB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5CBE-3DE5-4C77-A79E-953CA48A2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8AE-7626-4156-B4CF-FC0B99AB2EFB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5CBE-3DE5-4C77-A79E-953CA48A2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6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8AE-7626-4156-B4CF-FC0B99AB2EFB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5CBE-3DE5-4C77-A79E-953CA48A2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8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8AE-7626-4156-B4CF-FC0B99AB2EFB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5CBE-3DE5-4C77-A79E-953CA48A2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1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8AE-7626-4156-B4CF-FC0B99AB2EFB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5CBE-3DE5-4C77-A79E-953CA48A2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4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8AE-7626-4156-B4CF-FC0B99AB2EFB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5CBE-3DE5-4C77-A79E-953CA48A2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6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8AE-7626-4156-B4CF-FC0B99AB2EFB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5CBE-3DE5-4C77-A79E-953CA48A2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9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8AE-7626-4156-B4CF-FC0B99AB2EFB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5CBE-3DE5-4C77-A79E-953CA48A2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3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8AE-7626-4156-B4CF-FC0B99AB2EFB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5CBE-3DE5-4C77-A79E-953CA48A2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9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8AE-7626-4156-B4CF-FC0B99AB2EFB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5CBE-3DE5-4C77-A79E-953CA48A2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2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7F8AE-7626-4156-B4CF-FC0B99AB2EFB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B5CBE-3DE5-4C77-A79E-953CA48A2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60338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Algerian" pitchFamily="82" charset="0"/>
              </a:rPr>
              <a:t>The Age of Exploration</a:t>
            </a:r>
            <a:endParaRPr lang="en-US" sz="4800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990600"/>
            <a:ext cx="846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It all began with “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Prince Henry the Navigator</a:t>
            </a:r>
            <a:r>
              <a:rPr lang="en-US" sz="2400" dirty="0" smtClean="0">
                <a:latin typeface="Arial Black" pitchFamily="34" charset="0"/>
              </a:rPr>
              <a:t>.”  </a:t>
            </a:r>
          </a:p>
        </p:txBody>
      </p:sp>
      <p:sp>
        <p:nvSpPr>
          <p:cNvPr id="6" name="AutoShape 2" descr="data:image/jpeg;base64,/9j/4AAQSkZJRgABAQAAAQABAAD/2wCEAAkGBxQTEhUUExQWFRUXGBoXGBcYGBYaHRgZHBodFx8fFxoaHSggGxolHBgcJDIhJSkrLi4uGh8zODMsNygtLisBCgoKDg0OGhAQGywlHyQsLDQsKywsLSwsLCwsLCwsLCwsLywsLCwsLCwsLywsLCwsLCwsLywsLCwsLCwsLCwsLP/AABEIAMgAsAMBIgACEQEDEQH/xAAcAAABBQEBAQAAAAAAAAAAAAACAQMEBQYABwj/xAA6EAABAgQDBgQGAgICAQUBAAABAhEAAyExEkFRBAVhcYHwIpGhwQYTMrHR4ULxI1IzcoIUNGJjogf/xAAaAQACAwEBAAAAAAAAAAAAAAAAAgEEBQMG/8QALhEAAgIBBQAAAwUJAAAAAAAAAAECEQMEEiExQSIyYRNCUfDxFCNxgZGhscHR/9oADAMBAAIRAxEAPwDIrRQkdGtQD7w9tcsLBw4U1PhDksBca8BDi0FhobGsNypKFBvCVPawIyILeGoJe0ZV+mxXhU7w3eVpxAEKA0ZxeuhDesVcpFOvsI020ugApLpCibVXX0ofWIG8pfy/EwAXellUo2lPMGLGPJ4V8mJLkrypgOVfOOM4uw89e/eBnT0s7Pdm5PEVW0qNbUypm147JHFySJSp7GpZoBe3CzvyHvEBSQ9Bx9TCGpfWG2I5vIyynbWClilTg0IZsNXfN3z+zQCdubInrEUgP6c6wtWHfODag3yJiNsGYPp7mCG1JqxbodDENqd3hVIplbXiexEbUMpyLiRMcjDWotXyEWOyGgcE05aRlkFi49O6xN2fb5ic34M41zt55xynib6O+PMl2jVoVlUd2gV1tk1uucV+x78SWxpw1yqn8j1ialaSHSUsa0LxTlBxfKL0ZxkuGBNFMyK5Z3zvFJv3ZnlOLir8CwPt5RfGW/uGseENrlBQIIcEfekNCe12Lkx740YmUK9QR0eCmW8/UA26Q4dmwlSTcEjjSrjoYbnEYj18qxo3ZjtV2AhmPWuVodSWxP8AnX1rDQR33eHA1eUDBG1nA0HP9wKF0pXvXyjp6mIzqRDNVul2TUnll5RnJcGrZLE3w+IG+VOPnFTvbb0pQqU2IqHRNXfndh1iVPn4JeJX8UjqRQZZmMlMViUVal47YcSbtnHPm2ql6ICCDfgMoTO3dYMB27FtesNPFwoCgd8IVJpCIMKEnLv9QAEFQQNBADhWCBpAAYtBCjcO6wKfMdmOSr9nWFGCR7QYENpFR51hzTl7wEphO0HKnKSXSW9eFR5QB4/fvWOIaFaGTa6L3ZN7J/lQgp1rWpB6W4xK2faEqFC/pnmIy5hyWtQ+ksefF44ywRfRZhqZLsl782cCZiFlMOSmNNePSKZa3A0b830i02veONBExJB8LEEMDWpcPr5xXFIyPMM2XOOuO1GmV8zTlaGrdLweIc9THACnDk0AdMu7+sdDibacMSvMtCSatq3t+o6apl9Ol46VysC3BmvGd4aq7KH4jnVSgWbEeOSX5B/OKYxP33/zTNEkJ8qfd4rzF/GqijNzO5tjiFeeIfmAKKevJoX+PX8wioc5iikSFAG9rcnIfnEYGHpiv0+ovEMkRI9unbxyk8v6Yerwky553GmkKU3zo1+DvAByL10/qOAoOlTCSh4gO7w4TQU0prf1gAIqLJI0IqzUIv5weIGup94YQsAJo4qG4HWBC6BqaxFE2SUFzBZdOGre0NSlM3n9j7esOA0HlEMZM5Q77tBpPfSCBpxtzaOwwoxykBQq/wCIiTJZB4nt/wC4mvHLTqH/AKiU6BqyEtL1FBoHYcoaaHVgpLcu/WAUnMQ6OTNfNUCo9+cPyVgCnFv7ivxVPX9RJDv6xQlHijUTMtvAf5Zrv9ah/wDomIhiw3w3zll7nF1IBiA8XodIzZqpMQG8KBAiDGUMILBLFTbpHISSaXNAOJtGk3d8OFSQpQcHvoPWOc8kYcyOuPHKbpGeKLhwM73tZoRUmh4N5tG92b4aGEeGrWwh/J7xZI+HkEMZQZmoAQS+VKU9oqy12NFhaOR5gpBBfSvrk8AujC7etXrHpG2fDUsn/iI1IGEMxrbt4zu+vh35dUOasxsHFG8iK5iOmPVwm6EyaWcVZmcjwNH5GHFAYjzy07MOTJDKqGtQ9OOdIApYVZyDq9qPFgrUcqjHTh3pBJ9nz84SZnVg579YBJbPzgCyShUHiGVqd+kMBVa17NoNJ9jXOp5RFDpjy++9IXFDay1O2gjbz9vzEDWdMS4aI6VVr5ZZ9c4kBUMbUKgxKIl+JpkS/FTOHDQUu8Ny0VeC2lQA9opPujQXRl95sZqz/wDIjyp7REh2eanmfvDUX1wjMk7bYkEIGFESKT90SMU6WkXxel/aPTd0bKEgZNWgz6x538OqKZhUm4Hlm9eUb3Y94TUppLLC6lJURzsSBTSMzXKTpI0tG1GLbL9I5kW0h+WOXS5iHs+2CaAoZ3qKHmOd9ILatvEr6tKPboeFfSMhxd0XW+CYpNKM9XqwzvpWI28t2JmIIUCMQZxUEGjgj+QpQnWIyPiKViwgSzk2IA/avnFoucmYlSpbCniSzG9CkZNeIqcGn0J2eV743cqVM+WqtPCWYqAaoGo/EVM6SAq1ALnMVanUWj0v4h3YJqST9QqK2rb25Rjt67KpJUVAUOGgbDXCHu5LO5vfgNrTajekvSlmw7WZliG0zz08i0NuW6fvzixnSMLcajiARVutohYfbulrxfTspNUCk5/f85wuI6aUjmFHto+TQatf3rAQEm9eMOTC1OkApViGz7484RSuZP6iKGsN2DdY6YHBhsK79Icyvce9jATZoCNYCcMS0pAeoJyp7QSVHRzx/uClSlYnpUi7WEVOuS7uRkVqrTV/MwAjk5co5ovGcE8CBCkwUu8AFn8PJJmgAOySSLUGcbbY07SZwxlAk/7mWgp18JHjxci8VP8A/OtnSozir/TB0Lkn7RsUhMtKlEWqBxDXHCh6xlavNWRxr8s09Pj/AHadjXwpKYzAzETAGexAcgHq3laHviZBAwhOIFViBYd9iJfwxs7JBLuQVqZvqU5L8WArFhtuzBaFB2NweOfT8xmyyVmssdKjJbt2gqmnZ1bKhYY/RNYkAEuAoYSKPVvqHSz3YkS/EgqUgFmUCFJBLFKnqzauzXIIZ7d5csQbAHq5IB0cvpyiymFKwAAHBYNTCm+mvDWGy5U+Ev7iqDTuwFSRh+qmEk5Ua9Yy+/N1/OUENUMTXQEljl5Z841E1RQBcg0NR2L2iCkAhSiQApg7tq4e7VHlSEwzlB7kTJWqZgd77u+WUhAUsMGYE6lRURQGo8OQig+QAx1AOd43+79kJmj68K0qM1woApOJk4i1QWDgv0jJ7z2RMqcZeMLZICmukqAcGjOPfKNrBlt7fSjlxV8RQvTkA1swTV4Pwg8G42r6wCgxIfNh0f2MAn2i4VA533JbvrChV3rTWAevdvzHPppAA5KSSQO/7g0lobQM/wCx0vHYu/6gJPX5XwwgXJDC9QCSkqDZ3EPS/hgOxIcNyIKSpxwxJUPKLGRvAUSWokk2LEJIDtmzp/8AHlEudtiRiVZpQfgXmkV5PGB9rKuWW2j56ZwDagPpA4IdlDwJ/wCo+wgjHoSmRymFSpoeMcmUCYgg1PwApSSs0wqUEPX6gnEQBybzjT7WozFoR/sXU2Q8L3sS/wCYr/hXZky9jKlUxLTNQdMOOWqvFIAbnDu8dpMtaZqWcOA9snvUigyjJzLdmbRq4HWL+BttnQEoJq6g4Ya+zZCGNomVY+EF2US7nNmsXaM9su/CoMS1LBzQUu4EWOxpTMQoqmhRA8PgwsRUYnJa5tdxpGfLC48yOykmSZgIPBvKv3rDmxzgw83YZNVtainCIi5wBIOVGJelXfqIZkO6mehHlnelusLttHR9Ejec0FgCdLWDCop0iItIUkJV4QBiGiiS7Fv+tGL9IaUsqW5L1BFSKVz4xO2KUlSgSkL8Kglwk1xACnmOsOvgSFq0ZD4p3+uWkIlulahiUsuSlNgJYfCkXqBYUakYpRzLk1Ju7l6k5njxiw+J9t+dtU5dxiKU8k+Afb1iGC1aHMGuhPWN3T41CC459MnLkc5MZWR5c7WgZZrf05Q6QQSL9eOVYD5Z0z15fmO5xBAEFj69504wLs1NIWVxoM4kBxEplM9mBYvwNrwCyXhzFRmY6d2gGfKufHjp5RAHoqdtpid1VBDWGVbVg96bWsS5gd2Qokgv/FgfInk8UuxzkBypOHJhjANGyc5gg0iFtu8E4FMsMQaJF6ZVs+sZyw3LotviJnwlqHk2jCFOfOCCnZ3zyLZQ2SRrVjp3eNIqCQaQwfr29Ijd/iLHdkoKmID5+gD15wN0rCKtnoXyBL2bAzNKKVB1FyCcJBsAPFYdHio2tRVMwkO/0hwKM9+PW0Wa5hP1PhIKW0rW3N6RGmJKwlz4pfhpT0peMqLp2zRxx4ocl7EoJT/hQoihZRdndnBFC8IvZlJBZMyv8VAkhn+lYuOesT5EmcwKPmClbHDzelYu9k2skAFIQWAIAbL9RXnlcfqWXCPhU7rnfNxAklqEm/XMFnryiXOGEuAzdLgp5vn0iZtElKZhWA2JISoUDkPXmxN+ERxJPzi5DUsHcZNXlFdyTdronzkjKYEO7Xrflzibsi2NP4oJ60V+IGd9RswFOFx0anpD+wSAUKU9VOE8gCzdTCyfAXweJpmFTOCSRnxY+8PfNYJehalOIGukSN1bSTLTLUAsKwAJIDg6y1XB9KxI27dKggLlnHKAxZYkAgfUm7UFftWPRuaTpmOotq0VhVemnpf7wbilCOx+/OBXMBamXra+kBMZzzYc9YYWwFJo9O/1CpSNc26ZwqVeEsBbjxrEzcWz/MmhLBSiFFKS3iXhcCrVu3FoG6TZC5ZGw3Yg53fJoRGb5ta9Y0+2zpE3ZgmXKUJybq/2JOY1ZhSM0pJACsJAsHBD4SxrmQWdrZwkJ7lyqOk47WaTaZBUpySABUDQAYfxW3nELejFKmIz0OViT9TdbkxcbWxSej6ljw4E+kUu3rdCuAsBaljrXjHDE26LORJWilQS3I9t5QrvbhlpTsQKVFr6U87QBU/LKn5MXCkdhrGp+DNgEyYouB8tJPicuVHQNpGUZzHovwRsYRIxKcFZKv8Ax+kOdXSenOK2rnsxOjvpobp0y0l7CliTUgVdtCzEVcML2o0Vm99sQna0snClUtjlUqz6Bnjt7fFUmWVJSDMUaMFUTTWta1bMRjdu3mudMxqZ/pAGQ4HV4p6fBOT3S6ot5c0I8R7s9b2PeADtUF31b+ofKwVDIuSOANwY8k2Peak0ExQFDcn9xayt5rIcbQCWav2L2jnPQNPhjx1MZeG/3vPAZnpUZs3PNtfzDEhZSSokXH6EZvYN7K8OIAtnxPPlBr35LfCuaEYWDELUWA1ANeDxx/ZpL4as6faR7LrD8xkDMMTza/eUX0hGAJBoEipJsGuryjIo+LdlkOZYmTVUuMAdzcqq1rJjLb++K521MJimSLS0OE1p4s1lszTQCJjo8mR1VL6/8OWTUQXXJTSU/LAUGp9Jpk1Q9wQLxp90TCZKSFF7PxBN4yqpxWpyXNuQHBom7LvQywUpZnJ8QdyftYRr5YOS+pTwzUZc9FhvLcomeKSlKMihOJiRmkl2drZEGzxQTEKSSFAhQpW+eRvnGh2TfqRiC8QetPEmvqnyiVtPy5yUgFKy4/kAWrY30pHOM5wdSXA8sUJ8xZlJyGc5EGG0uWAFcr3yOt2i13tsaZSXCjVTBJSHtU4g1OheI+60t8yZiCcCQATi+peIDC2bA6R3U7juRXlBqVAb0nqUs4lzCEkAY1EkUZ+Bv2ImzdpmbUhIUslcslypVCFMCvgp0gKI4E5xUpHhVzT7w7sc/AtKmcPVxdJuOoeBxVcdohS5NZvBLS1Np5kaZxSbZJ8ClJ+nDnqWozRebUp5Km/1p309IoNpP+FfAivX7xXw3X8y3lX+CpS39faAK61g0wOG3Zi4UhAYnzt6zVoTLK2QhOEJT4QcvE31dYhLFvTvrApgaT7JTa6DIEKlbN5wmKEJgogdm08SbH0Oh/MSZG8SDUB6OWrpeIaVt+4eloc6ZkZdIVr8R4t3wWw+I1oSUpQlCm/5GdYz8JNukUq00u7XvwGevtEiZsRH1FnAIdJDg5w0ZSc1HoPyYWMYx+Uae+XzAKUHLZ8/Ot6QSZTinmQwgVLFWD8+cAVEw5zY8spsl+JU187WHDhACsAAYJRpAAgggrv9wLQVIAHJs4qUMRJYNWvdYlTMCJCEKfGr/KGZqnCMbh/oBtmYr0mhPf7ix3utIaVhGNGB1vUJEtghrM5JfhCvtJE32yGlTpVYORQP28CR4AWsSPOsNvD8kOhXBjDCmvb/ABsf9SPQmM7N/wDbq6e0aRSWRwwk+kZrbJoTIw5qwsOAqTTusVMP+y7m4/oVKFQUofqAJaH9nEXCkgJt4ACHNoLl+kCPvAHpzQR1hUh4cmIv3ygsahop+0P7Gl3vDExMTNiQ4iG+CYL4hdrWXAKiWAAcuwyERlJ1h/bfqhiIXQ83ywWgVQ6lPnBTxTmYmxNvAyiCZzDnyntBy5OtILQKLI5uYGdSJuAad9iIW0/UYE7CUaQKa0bozv0z5cYst9bVMUrCt8KVrUhw2IqIClYmdQOAVdg1Ih7Al5iAG+tN6i+YzHCJW9hOJQZuJikqlOp2llR+mtA4MK63IVfKQIe2VYCVvdqacQc6jPhDSUPbtoIJ8Pn9ocg2k8ASz/1PSkYjaJrl8gwEaXf204UBIuscaJzPU06GM4Jd/SK+njSss6h26GsNokSxDaUvEpKadOEWGyvFESZdz/cEAGhAh+EPKgJSEkCtbZwc298oGSKmFmVNSYj0bwZVE6QmjcoiAROliIkTj7GNr+qGEiH548UMwLoiXYSYVan41hEiCSHMAEgJhDeHZhDAQCYQ6sE2ivm/UecWc24AFyzcYr5yGUQ4LEhw9cqeUNE5ZCRuUttEk/8A2yx5qAhvbdnKcBKkqCkhSWXiwpcsk3wqFaOecBsy2WlWYUkg8iC/pEjb9nCVPjScZUpklyl1Gi9FcPtB94T7pBh9f0htCfWG0p75RIVKIA0Iyr/UMQFvDaDMWTlYDRItEYiOjoEqVIaTt2xZaYkKtHR0DBEf+UHMjo6AF0HIFIFdIWOg9GfQCbxOlQkdESGxjO0XeAIhI6BdEPs4wsm4jo6Aj0lThaEQISOhUdPTp0N/+sCh/klhR/2ScBt/Jgx5s8dHRKSfZzm2mKDJyM1PMIWPRuEFMRIDH/MQU/xMtPisaqBpajUe5jo6J2/UVSGh8p6iYqtjgHNy5+0PjaZQ+mQ/GZMKvQADWEjojbf6kb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WFRUXGBoXGBcYGBYaHRgZHBodFx8fFxoaHSggGxolHBgcJDIhJSkrLi4uGh8zODMsNygtLisBCgoKDg0OGhAQGywlHyQsLDQsKywsLSwsLCwsLCwsLCwsLywsLCwsLCwsLywsLCwsLCwsLywsLCwsLCwsLCwsLP/AABEIAMgAsAMBIgACEQEDEQH/xAAcAAABBQEBAQAAAAAAAAAAAAACAQMEBQYABwj/xAA6EAABAgQDBgQGAgICAQUBAAABAhEAAyExEkFRBAVhcYHwIpGhwQYTMrHR4ULxI1IzcoIUNGJjogf/xAAaAQACAwEBAAAAAAAAAAAAAAAAAgEEBQMG/8QALhEAAgIBBQAAAwUJAAAAAAAAAAECEQMEEiExQSIyYRNCUfDxFCNxgZGhscHR/9oADAMBAAIRAxEAPwDIrRQkdGtQD7w9tcsLBw4U1PhDksBca8BDi0FhobGsNypKFBvCVPawIyILeGoJe0ZV+mxXhU7w3eVpxAEKA0ZxeuhDesVcpFOvsI020ugApLpCibVXX0ofWIG8pfy/EwAXellUo2lPMGLGPJ4V8mJLkrypgOVfOOM4uw89e/eBnT0s7Pdm5PEVW0qNbUypm147JHFySJSp7GpZoBe3CzvyHvEBSQ9Bx9TCGpfWG2I5vIyynbWClilTg0IZsNXfN3z+zQCdubInrEUgP6c6wtWHfODag3yJiNsGYPp7mCG1JqxbodDENqd3hVIplbXiexEbUMpyLiRMcjDWotXyEWOyGgcE05aRlkFi49O6xN2fb5ic34M41zt55xynib6O+PMl2jVoVlUd2gV1tk1uucV+x78SWxpw1yqn8j1ialaSHSUsa0LxTlBxfKL0ZxkuGBNFMyK5Z3zvFJv3ZnlOLir8CwPt5RfGW/uGseENrlBQIIcEfekNCe12Lkx740YmUK9QR0eCmW8/UA26Q4dmwlSTcEjjSrjoYbnEYj18qxo3ZjtV2AhmPWuVodSWxP8AnX1rDQR33eHA1eUDBG1nA0HP9wKF0pXvXyjp6mIzqRDNVul2TUnll5RnJcGrZLE3w+IG+VOPnFTvbb0pQqU2IqHRNXfndh1iVPn4JeJX8UjqRQZZmMlMViUVal47YcSbtnHPm2ql6ICCDfgMoTO3dYMB27FtesNPFwoCgd8IVJpCIMKEnLv9QAEFQQNBADhWCBpAAYtBCjcO6wKfMdmOSr9nWFGCR7QYENpFR51hzTl7wEphO0HKnKSXSW9eFR5QB4/fvWOIaFaGTa6L3ZN7J/lQgp1rWpB6W4xK2faEqFC/pnmIy5hyWtQ+ksefF44ywRfRZhqZLsl782cCZiFlMOSmNNePSKZa3A0b830i02veONBExJB8LEEMDWpcPr5xXFIyPMM2XOOuO1GmV8zTlaGrdLweIc9THACnDk0AdMu7+sdDibacMSvMtCSatq3t+o6apl9Ol46VysC3BmvGd4aq7KH4jnVSgWbEeOSX5B/OKYxP33/zTNEkJ8qfd4rzF/GqijNzO5tjiFeeIfmAKKevJoX+PX8wioc5iikSFAG9rcnIfnEYGHpiv0+ovEMkRI9unbxyk8v6Yerwky553GmkKU3zo1+DvAByL10/qOAoOlTCSh4gO7w4TQU0prf1gAIqLJI0IqzUIv5weIGup94YQsAJo4qG4HWBC6BqaxFE2SUFzBZdOGre0NSlM3n9j7esOA0HlEMZM5Q77tBpPfSCBpxtzaOwwoxykBQq/wCIiTJZB4nt/wC4mvHLTqH/AKiU6BqyEtL1FBoHYcoaaHVgpLcu/WAUnMQ6OTNfNUCo9+cPyVgCnFv7ivxVPX9RJDv6xQlHijUTMtvAf5Zrv9ah/wDomIhiw3w3zll7nF1IBiA8XodIzZqpMQG8KBAiDGUMILBLFTbpHISSaXNAOJtGk3d8OFSQpQcHvoPWOc8kYcyOuPHKbpGeKLhwM73tZoRUmh4N5tG92b4aGEeGrWwh/J7xZI+HkEMZQZmoAQS+VKU9oqy12NFhaOR5gpBBfSvrk8AujC7etXrHpG2fDUsn/iI1IGEMxrbt4zu+vh35dUOasxsHFG8iK5iOmPVwm6EyaWcVZmcjwNH5GHFAYjzy07MOTJDKqGtQ9OOdIApYVZyDq9qPFgrUcqjHTh3pBJ9nz84SZnVg579YBJbPzgCyShUHiGVqd+kMBVa17NoNJ9jXOp5RFDpjy++9IXFDay1O2gjbz9vzEDWdMS4aI6VVr5ZZ9c4kBUMbUKgxKIl+JpkS/FTOHDQUu8Ny0VeC2lQA9opPujQXRl95sZqz/wDIjyp7REh2eanmfvDUX1wjMk7bYkEIGFESKT90SMU6WkXxel/aPTd0bKEgZNWgz6x538OqKZhUm4Hlm9eUb3Y94TUppLLC6lJURzsSBTSMzXKTpI0tG1GLbL9I5kW0h+WOXS5iHs+2CaAoZ3qKHmOd9ILatvEr6tKPboeFfSMhxd0XW+CYpNKM9XqwzvpWI28t2JmIIUCMQZxUEGjgj+QpQnWIyPiKViwgSzk2IA/avnFoucmYlSpbCniSzG9CkZNeIqcGn0J2eV743cqVM+WqtPCWYqAaoGo/EVM6SAq1ALnMVanUWj0v4h3YJqST9QqK2rb25Rjt67KpJUVAUOGgbDXCHu5LO5vfgNrTajekvSlmw7WZliG0zz08i0NuW6fvzixnSMLcajiARVutohYfbulrxfTspNUCk5/f85wuI6aUjmFHto+TQatf3rAQEm9eMOTC1OkApViGz7484RSuZP6iKGsN2DdY6YHBhsK79Icyvce9jATZoCNYCcMS0pAeoJyp7QSVHRzx/uClSlYnpUi7WEVOuS7uRkVqrTV/MwAjk5co5ovGcE8CBCkwUu8AFn8PJJmgAOySSLUGcbbY07SZwxlAk/7mWgp18JHjxci8VP8A/OtnSozir/TB0Lkn7RsUhMtKlEWqBxDXHCh6xlavNWRxr8s09Pj/AHadjXwpKYzAzETAGexAcgHq3laHviZBAwhOIFViBYd9iJfwxs7JBLuQVqZvqU5L8WArFhtuzBaFB2NweOfT8xmyyVmssdKjJbt2gqmnZ1bKhYY/RNYkAEuAoYSKPVvqHSz3YkS/EgqUgFmUCFJBLFKnqzauzXIIZ7d5csQbAHq5IB0cvpyiymFKwAAHBYNTCm+mvDWGy5U+Ev7iqDTuwFSRh+qmEk5Ua9Yy+/N1/OUENUMTXQEljl5Z841E1RQBcg0NR2L2iCkAhSiQApg7tq4e7VHlSEwzlB7kTJWqZgd77u+WUhAUsMGYE6lRURQGo8OQig+QAx1AOd43+79kJmj68K0qM1woApOJk4i1QWDgv0jJ7z2RMqcZeMLZICmukqAcGjOPfKNrBlt7fSjlxV8RQvTkA1swTV4Pwg8G42r6wCgxIfNh0f2MAn2i4VA533JbvrChV3rTWAevdvzHPppAA5KSSQO/7g0lobQM/wCx0vHYu/6gJPX5XwwgXJDC9QCSkqDZ3EPS/hgOxIcNyIKSpxwxJUPKLGRvAUSWokk2LEJIDtmzp/8AHlEudtiRiVZpQfgXmkV5PGB9rKuWW2j56ZwDagPpA4IdlDwJ/wCo+wgjHoSmRymFSpoeMcmUCYgg1PwApSSs0wqUEPX6gnEQBybzjT7WozFoR/sXU2Q8L3sS/wCYr/hXZky9jKlUxLTNQdMOOWqvFIAbnDu8dpMtaZqWcOA9snvUigyjJzLdmbRq4HWL+BttnQEoJq6g4Ya+zZCGNomVY+EF2US7nNmsXaM9su/CoMS1LBzQUu4EWOxpTMQoqmhRA8PgwsRUYnJa5tdxpGfLC48yOykmSZgIPBvKv3rDmxzgw83YZNVtainCIi5wBIOVGJelXfqIZkO6mehHlnelusLttHR9Ejec0FgCdLWDCop0iItIUkJV4QBiGiiS7Fv+tGL9IaUsqW5L1BFSKVz4xO2KUlSgSkL8Kglwk1xACnmOsOvgSFq0ZD4p3+uWkIlulahiUsuSlNgJYfCkXqBYUakYpRzLk1Ju7l6k5njxiw+J9t+dtU5dxiKU8k+Afb1iGC1aHMGuhPWN3T41CC459MnLkc5MZWR5c7WgZZrf05Q6QQSL9eOVYD5Z0z15fmO5xBAEFj69504wLs1NIWVxoM4kBxEplM9mBYvwNrwCyXhzFRmY6d2gGfKufHjp5RAHoqdtpid1VBDWGVbVg96bWsS5gd2Qokgv/FgfInk8UuxzkBypOHJhjANGyc5gg0iFtu8E4FMsMQaJF6ZVs+sZyw3LotviJnwlqHk2jCFOfOCCnZ3zyLZQ2SRrVjp3eNIqCQaQwfr29Ijd/iLHdkoKmID5+gD15wN0rCKtnoXyBL2bAzNKKVB1FyCcJBsAPFYdHio2tRVMwkO/0hwKM9+PW0Wa5hP1PhIKW0rW3N6RGmJKwlz4pfhpT0peMqLp2zRxx4ocl7EoJT/hQoihZRdndnBFC8IvZlJBZMyv8VAkhn+lYuOesT5EmcwKPmClbHDzelYu9k2skAFIQWAIAbL9RXnlcfqWXCPhU7rnfNxAklqEm/XMFnryiXOGEuAzdLgp5vn0iZtElKZhWA2JISoUDkPXmxN+ERxJPzi5DUsHcZNXlFdyTdronzkjKYEO7Xrflzibsi2NP4oJ60V+IGd9RswFOFx0anpD+wSAUKU9VOE8gCzdTCyfAXweJpmFTOCSRnxY+8PfNYJehalOIGukSN1bSTLTLUAsKwAJIDg6y1XB9KxI27dKggLlnHKAxZYkAgfUm7UFftWPRuaTpmOotq0VhVemnpf7wbilCOx+/OBXMBamXra+kBMZzzYc9YYWwFJo9O/1CpSNc26ZwqVeEsBbjxrEzcWz/MmhLBSiFFKS3iXhcCrVu3FoG6TZC5ZGw3Yg53fJoRGb5ta9Y0+2zpE3ZgmXKUJybq/2JOY1ZhSM0pJACsJAsHBD4SxrmQWdrZwkJ7lyqOk47WaTaZBUpySABUDQAYfxW3nELejFKmIz0OViT9TdbkxcbWxSej6ljw4E+kUu3rdCuAsBaljrXjHDE26LORJWilQS3I9t5QrvbhlpTsQKVFr6U87QBU/LKn5MXCkdhrGp+DNgEyYouB8tJPicuVHQNpGUZzHovwRsYRIxKcFZKv8Ax+kOdXSenOK2rnsxOjvpobp0y0l7CliTUgVdtCzEVcML2o0Vm99sQna0snClUtjlUqz6Bnjt7fFUmWVJSDMUaMFUTTWta1bMRjdu3mudMxqZ/pAGQ4HV4p6fBOT3S6ot5c0I8R7s9b2PeADtUF31b+ofKwVDIuSOANwY8k2Peak0ExQFDcn9xayt5rIcbQCWav2L2jnPQNPhjx1MZeG/3vPAZnpUZs3PNtfzDEhZSSokXH6EZvYN7K8OIAtnxPPlBr35LfCuaEYWDELUWA1ANeDxx/ZpL4as6faR7LrD8xkDMMTza/eUX0hGAJBoEipJsGuryjIo+LdlkOZYmTVUuMAdzcqq1rJjLb++K521MJimSLS0OE1p4s1lszTQCJjo8mR1VL6/8OWTUQXXJTSU/LAUGp9Jpk1Q9wQLxp90TCZKSFF7PxBN4yqpxWpyXNuQHBom7LvQywUpZnJ8QdyftYRr5YOS+pTwzUZc9FhvLcomeKSlKMihOJiRmkl2drZEGzxQTEKSSFAhQpW+eRvnGh2TfqRiC8QetPEmvqnyiVtPy5yUgFKy4/kAWrY30pHOM5wdSXA8sUJ8xZlJyGc5EGG0uWAFcr3yOt2i13tsaZSXCjVTBJSHtU4g1OheI+60t8yZiCcCQATi+peIDC2bA6R3U7juRXlBqVAb0nqUs4lzCEkAY1EkUZ+Bv2ImzdpmbUhIUslcslypVCFMCvgp0gKI4E5xUpHhVzT7w7sc/AtKmcPVxdJuOoeBxVcdohS5NZvBLS1Np5kaZxSbZJ8ClJ+nDnqWozRebUp5Km/1p309IoNpP+FfAivX7xXw3X8y3lX+CpS39faAK61g0wOG3Zi4UhAYnzt6zVoTLK2QhOEJT4QcvE31dYhLFvTvrApgaT7JTa6DIEKlbN5wmKEJgogdm08SbH0Oh/MSZG8SDUB6OWrpeIaVt+4eloc6ZkZdIVr8R4t3wWw+I1oSUpQlCm/5GdYz8JNukUq00u7XvwGevtEiZsRH1FnAIdJDg5w0ZSc1HoPyYWMYx+Uae+XzAKUHLZ8/Ot6QSZTinmQwgVLFWD8+cAVEw5zY8spsl+JU187WHDhACsAAYJRpAAgggrv9wLQVIAHJs4qUMRJYNWvdYlTMCJCEKfGr/KGZqnCMbh/oBtmYr0mhPf7ix3utIaVhGNGB1vUJEtghrM5JfhCvtJE32yGlTpVYORQP28CR4AWsSPOsNvD8kOhXBjDCmvb/ABsf9SPQmM7N/wDbq6e0aRSWRwwk+kZrbJoTIw5qwsOAqTTusVMP+y7m4/oVKFQUofqAJaH9nEXCkgJt4ACHNoLl+kCPvAHpzQR1hUh4cmIv3ygsahop+0P7Gl3vDExMTNiQ4iG+CYL4hdrWXAKiWAAcuwyERlJ1h/bfqhiIXQ83ywWgVQ6lPnBTxTmYmxNvAyiCZzDnyntBy5OtILQKLI5uYGdSJuAad9iIW0/UYE7CUaQKa0bozv0z5cYst9bVMUrCt8KVrUhw2IqIClYmdQOAVdg1Ih7Al5iAG+tN6i+YzHCJW9hOJQZuJikqlOp2llR+mtA4MK63IVfKQIe2VYCVvdqacQc6jPhDSUPbtoIJ8Pn9ocg2k8ASz/1PSkYjaJrl8gwEaXf204UBIuscaJzPU06GM4Jd/SK+njSss6h26GsNokSxDaUvEpKadOEWGyvFESZdz/cEAGhAh+EPKgJSEkCtbZwc298oGSKmFmVNSYj0bwZVE6QmjcoiAROliIkTj7GNr+qGEiH548UMwLoiXYSYVan41hEiCSHMAEgJhDeHZhDAQCYQ6sE2ivm/UecWc24AFyzcYr5yGUQ4LEhw9cqeUNE5ZCRuUttEk/8A2yx5qAhvbdnKcBKkqCkhSWXiwpcsk3wqFaOecBsy2WlWYUkg8iC/pEjb9nCVPjScZUpklyl1Gi9FcPtB94T7pBh9f0htCfWG0p75RIVKIA0Iyr/UMQFvDaDMWTlYDRItEYiOjoEqVIaTt2xZaYkKtHR0DBEf+UHMjo6AF0HIFIFdIWOg9GfQCbxOlQkdESGxjO0XeAIhI6BdEPs4wsm4jo6Aj0lThaEQISOhUdPTp0N/+sCh/klhR/2ScBt/Jgx5s8dHRKSfZzm2mKDJyM1PMIWPRuEFMRIDH/MQU/xMtPisaqBpajUe5jo6J2/UVSGh8p6iYqtjgHNy5+0PjaZQ+mQ/GZMKvQADWEjojbf6kb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 descr="https://upload.wikimedia.org/wikipedia/commons/thumb/0/02/Henry_the_Navigator1.jpg/220px-Henry_the_Navigator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2601"/>
            <a:ext cx="3121025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Left Arrow 8"/>
          <p:cNvSpPr/>
          <p:nvPr/>
        </p:nvSpPr>
        <p:spPr>
          <a:xfrm>
            <a:off x="4038600" y="2438400"/>
            <a:ext cx="4953000" cy="33528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300" b="1" dirty="0" smtClean="0">
                <a:solidFill>
                  <a:schemeClr val="tx1"/>
                </a:solidFill>
              </a:rPr>
              <a:t>Born in 4 March 1394 in Porto, Kingdom of Portugal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300" b="1" dirty="0" smtClean="0">
                <a:solidFill>
                  <a:schemeClr val="tx1"/>
                </a:solidFill>
              </a:rPr>
              <a:t>3</a:t>
            </a:r>
            <a:r>
              <a:rPr lang="en-US" sz="23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2300" b="1" dirty="0" smtClean="0">
                <a:solidFill>
                  <a:schemeClr val="tx1"/>
                </a:solidFill>
              </a:rPr>
              <a:t> son of John I of Portugal and Philippa of Lancaster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38600" y="1452266"/>
            <a:ext cx="4267200" cy="83373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What About Henry?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155575" y="4495800"/>
            <a:ext cx="4264025" cy="21336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Died 13 November 1460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Place of death-Sagres, Kingdom of the Algarve</a:t>
            </a:r>
          </a:p>
        </p:txBody>
      </p:sp>
    </p:spTree>
    <p:extLst>
      <p:ext uri="{BB962C8B-B14F-4D97-AF65-F5344CB8AC3E}">
        <p14:creationId xmlns:p14="http://schemas.microsoft.com/office/powerpoint/2010/main" val="17894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The Azores Islands</a:t>
            </a:r>
            <a:endParaRPr lang="en-U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Discovered in 1431 by Portuguese seamen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Today is 907 miles from Lisbon </a:t>
            </a: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(Capital of Portugal)</a:t>
            </a:r>
          </a:p>
          <a:p>
            <a:r>
              <a:rPr lang="en-US" sz="2400" b="1" dirty="0" smtClean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Consists of 9 different islands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   divided into 3 different parts</a:t>
            </a: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(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Eastern, Central and Western Islands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Azores are an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Archipelago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</a:t>
            </a:r>
            <a:r>
              <a:rPr lang="en-US" sz="24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A wide stretch of water with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   many scattered islands </a:t>
            </a:r>
          </a:p>
          <a:p>
            <a:pPr marL="0" indent="0">
              <a:buNone/>
            </a:pPr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 descr="https://encrypted-tbn3.gstatic.com/images?q=tbn:ANd9GcQ9kTfG5kBUwzt6rqXUb4m-u27sRQh3PD1sOydwOW2OGzreZQ0S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95" y="1447800"/>
            <a:ext cx="202120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encrypted-tbn3.gstatic.com/images?q=tbn:ANd9GcR126cU3IvqsKQTZJBDQrsUWrHa5_31i8Yim76LY7jmqrS1FvU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56" y="3962400"/>
            <a:ext cx="3210243" cy="1670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6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…Continuing with Vasco Da Gama</a:t>
            </a:r>
            <a:endParaRPr lang="en-U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http://www.biography.com/imported/images/Biography/Images/Profiles/G/Vasco-da-Gama-9305736-1-4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524000"/>
            <a:ext cx="3429001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3824" y="1314450"/>
            <a:ext cx="23145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Born c. 1460 in Sines, Portugal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Born into a noble family as the son of Estevao da Gama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CC00"/>
                </a:solidFill>
                <a:latin typeface="Andalus" pitchFamily="18" charset="-78"/>
                <a:cs typeface="Andalus" pitchFamily="18" charset="-78"/>
              </a:rPr>
              <a:t>Joined the Navy when he was older and learned navigation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Commissioned by King Manuel of Portugal to find a route directly to India from Portugal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Portugal was now one of most powerful maritime countries in Europe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399" y="5429250"/>
            <a:ext cx="4191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In 1487 Bartolomeu Dias rounded the Cape of Good Hope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Showed that the Atlantic and Indian Oceans were connected</a:t>
            </a:r>
            <a:endParaRPr lang="en-US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Picture 6" descr="http://www.eldertreks.com/images/maps/ETTD00029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743199"/>
            <a:ext cx="2895600" cy="2514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4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The Voyages of Vasco da Gama</a:t>
            </a:r>
            <a:endParaRPr lang="en-U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Da Gama wanted to prove Christopher Columbus wrong (Columbus thought that he had found a route to India when in fact he had found a route to the America’s</a:t>
            </a:r>
          </a:p>
          <a:p>
            <a:r>
              <a:rPr lang="en-US" sz="2800" b="1" dirty="0" smtClean="0">
                <a:solidFill>
                  <a:srgbClr val="FF9900"/>
                </a:solidFill>
                <a:latin typeface="Aparajita" pitchFamily="34" charset="0"/>
                <a:cs typeface="Aparajita" pitchFamily="34" charset="0"/>
              </a:rPr>
              <a:t>In 1502, da Gama led 10 ships on another journey to India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Along the East coast of Africa, da Gama and his crew terrorized Muslim ports</a:t>
            </a:r>
          </a:p>
          <a:p>
            <a:r>
              <a:rPr lang="en-US" sz="2800" b="1" dirty="0" smtClean="0">
                <a:solidFill>
                  <a:srgbClr val="FF9900"/>
                </a:solidFill>
                <a:latin typeface="Aparajita" pitchFamily="34" charset="0"/>
                <a:cs typeface="Aparajita" pitchFamily="34" charset="0"/>
              </a:rPr>
              <a:t>Next, they moved to Calicut and killed 38 people in the trade ports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After forming an alliance with the ruler of Cochin, da Gama and his crew left for Portugal on February 20, 1503 and returned to Portugal on October 11</a:t>
            </a:r>
            <a:r>
              <a:rPr lang="en-US" sz="2800" b="1" baseline="30000" dirty="0" smtClean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th</a:t>
            </a:r>
            <a:r>
              <a:rPr lang="en-US" sz="2800" b="1" dirty="0" smtClean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6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Christopher Columbus-Where was He Going?</a:t>
            </a:r>
            <a:endParaRPr lang="en-U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http://powpak.nlsd.k12.oh.us/powpak/data/mcardiel/pictures/7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47800"/>
            <a:ext cx="5791199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867400" y="1461016"/>
            <a:ext cx="312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Columbus asked for permission from Monarch’s in Spain and Portugal to sail to the far east to look for trade routes to the west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In 1492, Queen Isabella and King Ferdinand of Spain granted his request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Columbus promised to bring back gold, spices and silk from Asia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5" descr="http://static1.businessinsider.com/image/4b0459e40000000000a61b68/how-gold-parties-rip-people-of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39236"/>
            <a:ext cx="13716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us.123rf.com/400wm/400/400/erdosain/erdosain1211/erdosain121100009/16460325-various-bowls-of-spices-over-wooden-background-colours-and-textur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839236"/>
            <a:ext cx="12953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globaltextiles.com/html/images/upload/tradeleads/342/3412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39236"/>
            <a:ext cx="12192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8600" y="5410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Columbus also promised to spread Christianity and to explore China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He also requested to be the Governor of the lands he discovered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98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Columbus and the Nina, the Pinta and the Santa Maria</a:t>
            </a:r>
            <a:endParaRPr lang="en-U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CC00"/>
                </a:solidFill>
              </a:rPr>
              <a:t>Columbus set sail on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CC00"/>
                </a:solidFill>
              </a:rPr>
              <a:t> </a:t>
            </a:r>
            <a:r>
              <a:rPr lang="en-US" b="1" dirty="0" smtClean="0">
                <a:solidFill>
                  <a:srgbClr val="00CC00"/>
                </a:solidFill>
              </a:rPr>
              <a:t>   August 3, 1492 and hit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CC00"/>
                </a:solidFill>
              </a:rPr>
              <a:t> </a:t>
            </a:r>
            <a:r>
              <a:rPr lang="en-US" b="1" dirty="0" smtClean="0">
                <a:solidFill>
                  <a:srgbClr val="00CC00"/>
                </a:solidFill>
              </a:rPr>
              <a:t>   land on October 12, 1492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Thinking that it was Asia,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Columbus named it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/>
              <a:t>San Salvador</a:t>
            </a:r>
          </a:p>
          <a:p>
            <a:r>
              <a:rPr lang="en-US" b="1" dirty="0" smtClean="0">
                <a:solidFill>
                  <a:srgbClr val="00CC00"/>
                </a:solidFill>
              </a:rPr>
              <a:t>Still looking for China,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CC00"/>
                </a:solidFill>
              </a:rPr>
              <a:t> </a:t>
            </a:r>
            <a:r>
              <a:rPr lang="en-US" b="1" dirty="0" smtClean="0">
                <a:solidFill>
                  <a:srgbClr val="00CC00"/>
                </a:solidFill>
              </a:rPr>
              <a:t>   Columbus went on to Cuba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Columbus still never found the “riches” he was looking for</a:t>
            </a:r>
          </a:p>
        </p:txBody>
      </p:sp>
      <p:pic>
        <p:nvPicPr>
          <p:cNvPr id="2050" name="Picture 2" descr="C:\Users\Heather\AppData\Local\Microsoft\Windows\Temporary Internet Files\Content.IE5\HDL7T4WR\MC9001500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1"/>
            <a:ext cx="3200400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wordtravels.com/images/map/Cuba_map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31242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53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Columbus’s Remaining Voyages</a:t>
            </a:r>
            <a:endParaRPr lang="en-U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CC00"/>
                </a:solidFill>
                <a:latin typeface="Andalus" pitchFamily="18" charset="-78"/>
                <a:cs typeface="Andalus" pitchFamily="18" charset="-78"/>
              </a:rPr>
              <a:t>On November 3, 1493, Columbus thought he had found the islands of Japan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The islands were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Dominica</a:t>
            </a: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Guadeloupe</a:t>
            </a: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and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Jamaica</a:t>
            </a:r>
          </a:p>
          <a:p>
            <a:r>
              <a:rPr lang="en-US" b="1" dirty="0">
                <a:solidFill>
                  <a:srgbClr val="00CC00"/>
                </a:solidFill>
                <a:latin typeface="Andalus" pitchFamily="18" charset="-78"/>
                <a:cs typeface="Andalus" pitchFamily="18" charset="-78"/>
              </a:rPr>
              <a:t>Columbus still found no riches and continued on his quest for Spain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On </a:t>
            </a:r>
            <a:r>
              <a:rPr lang="en-US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July 31, 1498, Columbus discovered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Trinidad and Tobago</a:t>
            </a:r>
            <a:r>
              <a:rPr lang="en-US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Grenada</a:t>
            </a: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and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Margarita</a:t>
            </a:r>
          </a:p>
          <a:p>
            <a:r>
              <a:rPr lang="en-US" b="1" dirty="0" smtClean="0">
                <a:solidFill>
                  <a:srgbClr val="00CC00"/>
                </a:solidFill>
                <a:latin typeface="Andalus" pitchFamily="18" charset="-78"/>
                <a:cs typeface="Andalus" pitchFamily="18" charset="-78"/>
              </a:rPr>
              <a:t>He also reached the South American mainland</a:t>
            </a:r>
            <a:endParaRPr lang="en-US" b="1" dirty="0">
              <a:solidFill>
                <a:srgbClr val="00CC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44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The End of the Voyage and Columbus’s Legacy</a:t>
            </a:r>
            <a:endParaRPr lang="en-U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In 1502, Columbus would discover the following places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Central America and Panama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endParaRPr lang="en-US" dirty="0"/>
          </a:p>
        </p:txBody>
      </p:sp>
      <p:pic>
        <p:nvPicPr>
          <p:cNvPr id="6" name="Picture 5" descr="http://www.ohwy.com/history%20pictures/maps/colvoy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4800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562600" y="2642116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CC00"/>
                </a:solidFill>
                <a:latin typeface="Andalus" pitchFamily="18" charset="-78"/>
                <a:cs typeface="Andalus" pitchFamily="18" charset="-78"/>
              </a:rPr>
              <a:t>Columbus Day is celebrated in the United States each year on the 2</a:t>
            </a:r>
            <a:r>
              <a:rPr lang="en-US" b="1" baseline="30000" dirty="0" smtClean="0">
                <a:solidFill>
                  <a:srgbClr val="00CC00"/>
                </a:solidFill>
                <a:latin typeface="Andalus" pitchFamily="18" charset="-78"/>
                <a:cs typeface="Andalus" pitchFamily="18" charset="-78"/>
              </a:rPr>
              <a:t>nd</a:t>
            </a:r>
            <a:r>
              <a:rPr lang="en-US" b="1" dirty="0" smtClean="0">
                <a:solidFill>
                  <a:srgbClr val="00CC00"/>
                </a:solidFill>
                <a:latin typeface="Andalus" pitchFamily="18" charset="-78"/>
                <a:cs typeface="Andalus" pitchFamily="18" charset="-78"/>
              </a:rPr>
              <a:t> Monday in October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His major contribution and what he is often remembered for is that he was the first to visit, settle and stay in these lands for a period of time</a:t>
            </a:r>
            <a:endParaRPr lang="en-US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5" name="Picture 3" descr="C:\Users\Heather\AppData\Local\Microsoft\Windows\Temporary Internet Files\Content.IE5\3I513STW\MC9000510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10" y="4950440"/>
            <a:ext cx="2764690" cy="16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1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Ferdinand Magellan</a:t>
            </a:r>
            <a:endParaRPr lang="en-U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http://world-civ-2012-13.wikispaces.com/file/view/Ferdinand-Magellan-9395202-1-402.jpg/365213490/279x279/Ferdinand-Magellan-9395202-1-4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1"/>
            <a:ext cx="3124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05200" y="1371600"/>
            <a:ext cx="5486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Born c. 1480 in </a:t>
            </a:r>
            <a:r>
              <a:rPr lang="en-US" sz="2400" b="1" dirty="0" err="1" smtClean="0">
                <a:solidFill>
                  <a:srgbClr val="FF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Sabrosa</a:t>
            </a:r>
            <a:r>
              <a:rPr lang="en-US" sz="2400" b="1" dirty="0" smtClean="0">
                <a:solidFill>
                  <a:srgbClr val="FF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Portugal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Died April 27, 1521 in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Mactan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Philippines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Magellan, who was Portuguese but served Spain, led the first European voyage to circumnavigate the globe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Portugal was no longer willing to employ him after he was falsely accused of trading with the Moors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Magellan moved to Seville, Spain in 1517 to offer his navigational services to King Charles 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Magellan’s voyages proved once and for all that the Earth was Round</a:t>
            </a:r>
            <a:endParaRPr lang="en-US" sz="2400" b="1" dirty="0">
              <a:solidFill>
                <a:srgbClr val="FF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 descr="http://logos.co/1024/royalty-free-vector-logo-icon-of-a-3d-gold-arrow-circling-a-globe-featuring-america-by-beboy-4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33401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1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Magellan…The Final Years</a:t>
            </a:r>
            <a:endParaRPr lang="en-U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Voyage to “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circumnavigate</a:t>
            </a:r>
            <a:r>
              <a:rPr lang="en-US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” the globe began on September 20, 1519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To go completely around especially by water</a:t>
            </a:r>
            <a:r>
              <a:rPr lang="en-US" sz="2800" dirty="0" smtClean="0"/>
              <a:t>)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October 1520, the fleet of ships entered what is today called the “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Strait of Magellan</a:t>
            </a:r>
            <a:r>
              <a:rPr lang="en-US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”</a:t>
            </a:r>
            <a:endParaRPr lang="en-US" sz="2800" b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http://www.watertown.k12.ma.us/cunniff/americanhistorycentral/Graphic_Images/Maps/strait_magellan_labe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4196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953000" y="40386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The voyage thru the Strait of Magellan took about one month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One of the ship masters fled and sailed home to Spain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26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Circling the Globe…Finally</a:t>
            </a:r>
            <a:endParaRPr lang="en-U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http://explorers7magellan.wikispaces.com/file/view/megalln_routs.gif/225978234/megalln_rout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534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Henry as “</a:t>
            </a:r>
            <a:r>
              <a:rPr lang="en-US" b="1" dirty="0" smtClean="0">
                <a:latin typeface="Algerian" pitchFamily="82" charset="0"/>
              </a:rPr>
              <a:t>The Navigator</a:t>
            </a:r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”</a:t>
            </a:r>
            <a:endParaRPr lang="en-U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Henry never journeyed the sea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Henry organized expeditions </a:t>
            </a:r>
          </a:p>
          <a:p>
            <a:pPr marL="0" indent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 of sailors to explore the western </a:t>
            </a:r>
          </a:p>
          <a:p>
            <a:pPr marL="0" indent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 coast of Africa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In 1416, Henry founded the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  School of Navigation in Sagres,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  at the southwestern tip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  of Portugal</a:t>
            </a:r>
          </a:p>
          <a:p>
            <a:endParaRPr lang="en-US" b="1" dirty="0">
              <a:solidFill>
                <a:srgbClr val="990033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http://www.msad40.org/%7Elibrary-williams/images/Explorer_ship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28800"/>
            <a:ext cx="25146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6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Henry as “</a:t>
            </a:r>
            <a:r>
              <a:rPr lang="en-US" b="1" dirty="0" smtClean="0">
                <a:latin typeface="Algerian" pitchFamily="82" charset="0"/>
              </a:rPr>
              <a:t>The Navigator</a:t>
            </a:r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”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990033"/>
                </a:solidFill>
              </a:rPr>
              <a:t>Astronomers, geographers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n-US" b="1" dirty="0" smtClean="0">
                <a:solidFill>
                  <a:srgbClr val="990033"/>
                </a:solidFill>
              </a:rPr>
              <a:t>  and mathematicians study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n-US" b="1" dirty="0" smtClean="0">
                <a:solidFill>
                  <a:srgbClr val="990033"/>
                </a:solidFill>
              </a:rPr>
              <a:t>  and teach new methods of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n-US" b="1" dirty="0" smtClean="0">
                <a:solidFill>
                  <a:srgbClr val="990033"/>
                </a:solidFill>
              </a:rPr>
              <a:t>  navigation and traveling the seas</a:t>
            </a:r>
          </a:p>
          <a:p>
            <a:r>
              <a:rPr lang="en-US" dirty="0" smtClean="0"/>
              <a:t>Expeditions were planned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using the latest maps, tools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and information about wind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currents in the Atlantic Ocean</a:t>
            </a:r>
            <a:endParaRPr lang="en-US" dirty="0"/>
          </a:p>
        </p:txBody>
      </p:sp>
      <p:pic>
        <p:nvPicPr>
          <p:cNvPr id="4" name="Picture 3" descr="https://encrypted-tbn1.gstatic.com/images?q=tbn:ANd9GcS_OfxiZiNsVm1zWrHo89XPTp9NqXmpFEAaZ3cmSPAKDy5Bqx1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23622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thumbs.dreamstime.com/z/south-atlantic-ocean-31963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8194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40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Who Were the explorers?</a:t>
            </a:r>
            <a:endParaRPr lang="en-U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b="1" dirty="0" smtClean="0">
                <a:latin typeface="Bodoni MT Black" pitchFamily="18" charset="0"/>
              </a:rPr>
              <a:t>Gil Eanes</a:t>
            </a:r>
          </a:p>
          <a:p>
            <a:pPr marL="0" indent="0" algn="ctr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Born in Lagos, the Kingdom of Portugal and was the first person to sail beyond Cape Bojador</a:t>
            </a:r>
          </a:p>
          <a:p>
            <a:r>
              <a:rPr lang="en-US" sz="2300" b="1" dirty="0" smtClean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Eanes joined Henry’s expeditions in 1433</a:t>
            </a:r>
          </a:p>
          <a:p>
            <a:r>
              <a:rPr lang="en-US" sz="2300" b="1" dirty="0" smtClean="0">
                <a:solidFill>
                  <a:srgbClr val="00CC00"/>
                </a:solidFill>
                <a:latin typeface="Andalus" pitchFamily="18" charset="-78"/>
                <a:cs typeface="Andalus" pitchFamily="18" charset="-78"/>
              </a:rPr>
              <a:t>Henry wanted Eanes to round the Cape of Bojador</a:t>
            </a:r>
          </a:p>
          <a:p>
            <a:r>
              <a:rPr lang="en-US" sz="2300" b="1" dirty="0" smtClean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Eventually driven towards the Canary Islands</a:t>
            </a:r>
          </a:p>
          <a:p>
            <a:r>
              <a:rPr lang="en-US" sz="2300" b="1" dirty="0" smtClean="0">
                <a:solidFill>
                  <a:srgbClr val="00CC00"/>
                </a:solidFill>
                <a:latin typeface="Andalus" pitchFamily="18" charset="-78"/>
                <a:cs typeface="Andalus" pitchFamily="18" charset="-78"/>
              </a:rPr>
              <a:t>Captured natives while there and took them back to 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00CC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300" b="1" dirty="0" smtClean="0">
                <a:solidFill>
                  <a:srgbClr val="00CC00"/>
                </a:solidFill>
                <a:latin typeface="Andalus" pitchFamily="18" charset="-78"/>
                <a:cs typeface="Andalus" pitchFamily="18" charset="-78"/>
              </a:rPr>
              <a:t>    Sagres</a:t>
            </a:r>
          </a:p>
          <a:p>
            <a:r>
              <a:rPr lang="en-US" sz="2300" b="1" dirty="0" smtClean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Sailed beyond Cape Bojador in 1434 and brought plants back to 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300" b="1" dirty="0" smtClean="0">
                <a:solidFill>
                  <a:srgbClr val="FF0066"/>
                </a:solidFill>
                <a:latin typeface="Andalus" pitchFamily="18" charset="-78"/>
                <a:cs typeface="Andalus" pitchFamily="18" charset="-78"/>
              </a:rPr>
              <a:t>    Prince Henry to prove the voyage was a success</a:t>
            </a:r>
            <a:endParaRPr lang="en-US" sz="2300" b="1" dirty="0">
              <a:solidFill>
                <a:srgbClr val="FF0066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Picture 6" descr="http://www.historiadeportugal.info/historia-de-portugal/gil-ean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2971800"/>
            <a:ext cx="1752599" cy="205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7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…and it all started with portugal</a:t>
            </a:r>
            <a:endParaRPr lang="en-U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gency FB" pitchFamily="34" charset="0"/>
              </a:rPr>
              <a:t>Because of Gil Eanes discovery of a safe passage around Cape Bojador, this marked the beginning of the Portuguese exploration of Africa</a:t>
            </a:r>
            <a:endParaRPr lang="en-US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pic>
        <p:nvPicPr>
          <p:cNvPr id="4" name="Picture 3" descr="https://encrypted-tbn1.gstatic.com/images?q=tbn:ANd9GcT4M8T0ALcqa13BOtEdlYmfubep3-6f-ElqQhTlY6YwVvnTEQd2QjLQ43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4191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epoca.globo.com/especiais/500anos/9908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35814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62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Who Were the Explorers?...Continued</a:t>
            </a:r>
            <a:endParaRPr lang="en-U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latin typeface="Bodoni MT Black" pitchFamily="18" charset="0"/>
                <a:cs typeface="Aharoni" pitchFamily="2" charset="-79"/>
              </a:rPr>
              <a:t>Alvise Cadamasto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Born and Died in Venice, Italy (1432-18 July 1488)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Discovered the Cape Verde Islands 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Cadamasto was recruited by Prince Henry to sail south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     along the coast of Western Africa on 22 March 1455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292929"/>
                </a:solidFill>
                <a:latin typeface="Andalus" pitchFamily="18" charset="-78"/>
                <a:cs typeface="Andalus" pitchFamily="18" charset="-78"/>
              </a:rPr>
              <a:t>Arrived in </a:t>
            </a:r>
            <a:r>
              <a:rPr lang="en-US" sz="2200" b="1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Senegal</a:t>
            </a:r>
            <a:r>
              <a:rPr lang="en-US" sz="1800" b="1" dirty="0" smtClean="0">
                <a:solidFill>
                  <a:srgbClr val="292929"/>
                </a:solidFill>
                <a:latin typeface="Andalus" pitchFamily="18" charset="-78"/>
                <a:cs typeface="Andalus" pitchFamily="18" charset="-78"/>
              </a:rPr>
              <a:t> which had been explored by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29292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smtClean="0">
                <a:solidFill>
                  <a:srgbClr val="292929"/>
                </a:solidFill>
                <a:latin typeface="Andalus" pitchFamily="18" charset="-78"/>
                <a:cs typeface="Andalus" pitchFamily="18" charset="-78"/>
              </a:rPr>
              <a:t>     Portuguese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Proceeded towards </a:t>
            </a:r>
            <a:r>
              <a:rPr lang="en-US" sz="2200" b="1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Gambia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292929"/>
                </a:solidFill>
                <a:latin typeface="Andalus" pitchFamily="18" charset="-78"/>
                <a:cs typeface="Andalus" pitchFamily="18" charset="-78"/>
              </a:rPr>
              <a:t>While in Gambia, Cadamasto observed the different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292929"/>
                </a:solidFill>
                <a:latin typeface="Andalus" pitchFamily="18" charset="-78"/>
                <a:cs typeface="Andalus" pitchFamily="18" charset="-78"/>
              </a:rPr>
              <a:t>      races, manners and customs of the people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The Natives of Gambia were very hostile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     and Cadamasto returned to Portugal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292929"/>
                </a:solidFill>
                <a:latin typeface="Andalus" pitchFamily="18" charset="-78"/>
                <a:cs typeface="Andalus" pitchFamily="18" charset="-78"/>
              </a:rPr>
              <a:t>Cadamasto returned again in 1456 under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292929"/>
                </a:solidFill>
                <a:latin typeface="Andalus" pitchFamily="18" charset="-78"/>
                <a:cs typeface="Andalus" pitchFamily="18" charset="-78"/>
              </a:rPr>
              <a:t>      Henry’s patronage and was driven further out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29292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b="1" dirty="0" smtClean="0">
                <a:solidFill>
                  <a:srgbClr val="292929"/>
                </a:solidFill>
                <a:latin typeface="Andalus" pitchFamily="18" charset="-78"/>
                <a:cs typeface="Andalus" pitchFamily="18" charset="-78"/>
              </a:rPr>
              <a:t>     to sea by uncontrollable winds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Discovered the Cape Verde Islands in 1456</a:t>
            </a:r>
          </a:p>
          <a:p>
            <a:pPr marL="0" indent="0" algn="ctr">
              <a:buNone/>
            </a:pPr>
            <a:endParaRPr lang="en-US" sz="1800" dirty="0"/>
          </a:p>
        </p:txBody>
      </p:sp>
      <p:pic>
        <p:nvPicPr>
          <p:cNvPr id="4" name="Picture 3" descr="http://www.cape-verde-weddings.co.uk/images/Island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28194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Test Your Geography Skills</a:t>
            </a:r>
            <a:endParaRPr lang="en-U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http://www.questconnect.org/images/West-Africa-map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600200"/>
            <a:ext cx="5714999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248401" y="1600200"/>
            <a:ext cx="2514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Study this map of Western Africa very carefully.  Next, you will label “</a:t>
            </a:r>
            <a:r>
              <a:rPr lang="en-US" sz="2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The Voyages of Alvise Cadamasto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” map and see exactly where and when he went on his trips to Western Africa for Prince Henry.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35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kidstoursportugal.com/tours/html/boy_king_sebastian_in_lisbon_files/image0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762000"/>
            <a:ext cx="457199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200" y="337066"/>
            <a:ext cx="899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7030A0"/>
                </a:solidFill>
                <a:latin typeface="Algerian" pitchFamily="82" charset="0"/>
              </a:rPr>
              <a:t>80 Years of Portuguese Exploration</a:t>
            </a:r>
            <a:endParaRPr lang="en-US" sz="3300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1219201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Island of Porto Santo was (Madeira) was discovered in 1419 by 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Joao Goncalves Zarco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and 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Tristao Vaz Teixeria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00"/>
                </a:solidFill>
                <a:latin typeface="Andalus" pitchFamily="18" charset="-78"/>
                <a:cs typeface="Andalus" pitchFamily="18" charset="-78"/>
              </a:rPr>
              <a:t>Both navigators were sent by Prince Henry to explore the African coast</a:t>
            </a:r>
          </a:p>
        </p:txBody>
      </p:sp>
      <p:pic>
        <p:nvPicPr>
          <p:cNvPr id="6" name="Picture 5" descr="http://www.geneall.net/img/pessoas/pes_1937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1"/>
            <a:ext cx="1752600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madeiragenealogy.com/wp-content/uploads/2010/08/Tristao-Vaz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05200"/>
            <a:ext cx="2057399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800599" y="5791200"/>
            <a:ext cx="19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gency FB" pitchFamily="34" charset="0"/>
              </a:rPr>
              <a:t>Joao Goncalves Zarco</a:t>
            </a:r>
            <a:endParaRPr lang="en-US" b="1" dirty="0">
              <a:latin typeface="Agency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5791200"/>
            <a:ext cx="175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gency FB" pitchFamily="34" charset="0"/>
              </a:rPr>
              <a:t>Tristao Vaz Teixeria</a:t>
            </a:r>
            <a:endParaRPr lang="en-US" b="1" dirty="0">
              <a:latin typeface="Agency FB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800600"/>
            <a:ext cx="3657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Zarco and Teixeria were shipwrecked on the island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00"/>
                </a:solidFill>
                <a:latin typeface="Andalus" pitchFamily="18" charset="-78"/>
                <a:cs typeface="Andalus" pitchFamily="18" charset="-78"/>
              </a:rPr>
              <a:t>They returned to Portugal and Prince Henry ordered them to return and colonize the islands for Portugal</a:t>
            </a:r>
            <a:endParaRPr lang="en-US" sz="2000" b="1" dirty="0">
              <a:solidFill>
                <a:srgbClr val="0033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736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39804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7030A0"/>
                </a:solidFill>
                <a:latin typeface="Algerian" pitchFamily="82" charset="0"/>
              </a:rPr>
              <a:t>How Madeira Grew and Helped Portugal</a:t>
            </a:r>
            <a:endParaRPr lang="en-US" sz="3300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4046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arenR"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Chief producer of wheat in the </a:t>
            </a:r>
          </a:p>
          <a:p>
            <a:r>
              <a:rPr lang="en-US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  16</a:t>
            </a:r>
            <a:r>
              <a:rPr lang="en-US" baseline="30000" dirty="0" smtClean="0">
                <a:solidFill>
                  <a:srgbClr val="002060"/>
                </a:solidFill>
                <a:latin typeface="Arial Rounded MT Bold" pitchFamily="34" charset="0"/>
              </a:rPr>
              <a:t>th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century (1700’s)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2) This helped Madeira’s economy </a:t>
            </a:r>
          </a:p>
          <a:p>
            <a:r>
              <a:rPr lang="en-US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   and population grow </a:t>
            </a:r>
            <a:endParaRPr lang="en-US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5" name="Picture 4" descr="http://0.tqn.com/d/webclipart/1/5/l/2/5/Bundle-of-Whea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64" y="1447801"/>
            <a:ext cx="1973436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724400" y="2819400"/>
            <a:ext cx="4190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Sugar Cane was grown when the prices for wheat began to fall</a:t>
            </a:r>
          </a:p>
          <a:p>
            <a:pPr marL="228600" indent="-228600">
              <a:buAutoNum type="arabicParenR"/>
            </a:pP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Expansion of Madeira was helped by the growth of Sugar Cane</a:t>
            </a:r>
          </a:p>
          <a:p>
            <a:pPr marL="228600" indent="-228600">
              <a:buAutoNum type="arabicParenR"/>
            </a:pP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Traders and settlers came to Madeira</a:t>
            </a:r>
          </a:p>
          <a:p>
            <a:pPr marL="228600" indent="-228600">
              <a:buAutoNum type="arabicParenR"/>
            </a:pP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In the 17</a:t>
            </a:r>
            <a:r>
              <a:rPr lang="en-US" b="1" baseline="30000" dirty="0" smtClean="0">
                <a:solidFill>
                  <a:srgbClr val="FF0000"/>
                </a:solidFill>
                <a:latin typeface="Arial Rounded MT Bold" pitchFamily="34" charset="0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 century (1800’s) vineyards began to produce wine</a:t>
            </a:r>
            <a:endParaRPr lang="en-US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7" name="Picture 6" descr="http://thumbs.dreamstime.com/z/sugar-cane-plants-2108316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30480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56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1221</Words>
  <Application>Microsoft Office PowerPoint</Application>
  <PresentationFormat>On-screen Show (4:3)</PresentationFormat>
  <Paragraphs>136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 Unicode MS</vt:lpstr>
      <vt:lpstr>Agency FB</vt:lpstr>
      <vt:lpstr>Aharoni</vt:lpstr>
      <vt:lpstr>Algerian</vt:lpstr>
      <vt:lpstr>Andalus</vt:lpstr>
      <vt:lpstr>Aparajita</vt:lpstr>
      <vt:lpstr>Arial</vt:lpstr>
      <vt:lpstr>Arial Black</vt:lpstr>
      <vt:lpstr>Arial Rounded MT Bold</vt:lpstr>
      <vt:lpstr>Bodoni MT Black</vt:lpstr>
      <vt:lpstr>Calibri</vt:lpstr>
      <vt:lpstr>Office Theme</vt:lpstr>
      <vt:lpstr>PowerPoint Presentation</vt:lpstr>
      <vt:lpstr>Henry as “The Navigator”</vt:lpstr>
      <vt:lpstr>Henry as “The Navigator” Continued</vt:lpstr>
      <vt:lpstr>Who Were the explorers?</vt:lpstr>
      <vt:lpstr>…and it all started with portugal</vt:lpstr>
      <vt:lpstr>Who Were the Explorers?...Continued</vt:lpstr>
      <vt:lpstr>Test Your Geography Skills</vt:lpstr>
      <vt:lpstr>PowerPoint Presentation</vt:lpstr>
      <vt:lpstr>PowerPoint Presentation</vt:lpstr>
      <vt:lpstr>The Azores Islands</vt:lpstr>
      <vt:lpstr>…Continuing with Vasco Da Gama</vt:lpstr>
      <vt:lpstr>The Voyages of Vasco da Gama</vt:lpstr>
      <vt:lpstr>Christopher Columbus-Where was He Going?</vt:lpstr>
      <vt:lpstr>Columbus and the Nina, the Pinta and the Santa Maria</vt:lpstr>
      <vt:lpstr>Columbus’s Remaining Voyages</vt:lpstr>
      <vt:lpstr>The End of the Voyage and Columbus’s Legacy</vt:lpstr>
      <vt:lpstr>Ferdinand Magellan</vt:lpstr>
      <vt:lpstr>Magellan…The Final Years</vt:lpstr>
      <vt:lpstr>Circling the Globe…Finally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Lester Francis</cp:lastModifiedBy>
  <cp:revision>49</cp:revision>
  <dcterms:created xsi:type="dcterms:W3CDTF">2013-06-28T00:13:18Z</dcterms:created>
  <dcterms:modified xsi:type="dcterms:W3CDTF">2015-07-27T17:29:35Z</dcterms:modified>
</cp:coreProperties>
</file>